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2"/>
  </p:notesMasterIdLst>
  <p:handoutMasterIdLst>
    <p:handoutMasterId r:id="rId53"/>
  </p:handoutMasterIdLst>
  <p:sldIdLst>
    <p:sldId id="2727" r:id="rId2"/>
    <p:sldId id="2822" r:id="rId3"/>
    <p:sldId id="2586" r:id="rId4"/>
    <p:sldId id="2821" r:id="rId5"/>
    <p:sldId id="2823" r:id="rId6"/>
    <p:sldId id="1858" r:id="rId7"/>
    <p:sldId id="2418" r:id="rId8"/>
    <p:sldId id="2672" r:id="rId9"/>
    <p:sldId id="2824" r:id="rId10"/>
    <p:sldId id="2825" r:id="rId11"/>
    <p:sldId id="2826" r:id="rId12"/>
    <p:sldId id="2425" r:id="rId13"/>
    <p:sldId id="2813" r:id="rId14"/>
    <p:sldId id="2818" r:id="rId15"/>
    <p:sldId id="2421" r:id="rId16"/>
    <p:sldId id="2816" r:id="rId17"/>
    <p:sldId id="2820" r:id="rId18"/>
    <p:sldId id="2828" r:id="rId19"/>
    <p:sldId id="2615" r:id="rId20"/>
    <p:sldId id="2748" r:id="rId21"/>
    <p:sldId id="2549" r:id="rId22"/>
    <p:sldId id="2737" r:id="rId23"/>
    <p:sldId id="2765" r:id="rId24"/>
    <p:sldId id="2407" r:id="rId25"/>
    <p:sldId id="2829" r:id="rId26"/>
    <p:sldId id="2716" r:id="rId27"/>
    <p:sldId id="2414" r:id="rId28"/>
    <p:sldId id="2746" r:id="rId29"/>
    <p:sldId id="2584" r:id="rId30"/>
    <p:sldId id="2558" r:id="rId31"/>
    <p:sldId id="2559" r:id="rId32"/>
    <p:sldId id="1841" r:id="rId33"/>
    <p:sldId id="1901" r:id="rId34"/>
    <p:sldId id="1904" r:id="rId35"/>
    <p:sldId id="1902" r:id="rId36"/>
    <p:sldId id="1929" r:id="rId37"/>
    <p:sldId id="1930" r:id="rId38"/>
    <p:sldId id="2753" r:id="rId39"/>
    <p:sldId id="1903" r:id="rId40"/>
    <p:sldId id="2752" r:id="rId41"/>
    <p:sldId id="2751" r:id="rId42"/>
    <p:sldId id="2470" r:id="rId43"/>
    <p:sldId id="2601" r:id="rId44"/>
    <p:sldId id="2754" r:id="rId45"/>
    <p:sldId id="1875" r:id="rId46"/>
    <p:sldId id="2827" r:id="rId47"/>
    <p:sldId id="2812" r:id="rId48"/>
    <p:sldId id="2739" r:id="rId49"/>
    <p:sldId id="2541" r:id="rId50"/>
    <p:sldId id="245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8F"/>
    <a:srgbClr val="F37440"/>
    <a:srgbClr val="2C895B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284"/>
    <p:restoredTop sz="97532"/>
  </p:normalViewPr>
  <p:slideViewPr>
    <p:cSldViewPr snapToGrid="0" snapToObjects="1">
      <p:cViewPr varScale="1">
        <p:scale>
          <a:sx n="225" d="100"/>
          <a:sy n="225" d="100"/>
        </p:scale>
        <p:origin x="176" y="128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10/18/22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0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84" b="8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284A5-52D4-8248-9994-D0170CAABD85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D540-6ECC-2942-B690-AC4C269DE37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22F4F-95EB-1E40-AA80-EC7B49667196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43405D-EA58-B94C-A9D2-BB181E7F76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927" y="3620043"/>
            <a:ext cx="11562146" cy="39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200" smtClean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8EDE4DD-7794-F84D-8B90-2BC29150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927" y="2675509"/>
            <a:ext cx="11562146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8595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4EB81-7E87-E543-B9C5-F004B31BFE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22721"/>
            <a:ext cx="121920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F8491F3-8B7D-3728-1E8C-7A65FF87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0203" r="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4" r:id="rId5"/>
    <p:sldLayoutId id="2147483794" r:id="rId6"/>
    <p:sldLayoutId id="2147483772" r:id="rId7"/>
    <p:sldLayoutId id="2147483773" r:id="rId8"/>
    <p:sldLayoutId id="2147483795" r:id="rId9"/>
    <p:sldLayoutId id="2147483796" r:id="rId10"/>
    <p:sldLayoutId id="2147483778" r:id="rId11"/>
    <p:sldLayoutId id="2147483779" r:id="rId12"/>
    <p:sldLayoutId id="2147483782" r:id="rId13"/>
    <p:sldLayoutId id="2147483790" r:id="rId14"/>
    <p:sldLayoutId id="2147483793" r:id="rId15"/>
    <p:sldLayoutId id="214748379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8 – Oct 18,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1.04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/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01836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'y'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3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7045415" y="3810788"/>
            <a:ext cx="3822093" cy="28496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D65868-A130-3250-3B9B-27F8A2A5DA23}"/>
              </a:ext>
            </a:extLst>
          </p:cNvPr>
          <p:cNvSpPr txBox="1">
            <a:spLocks/>
          </p:cNvSpPr>
          <p:nvPr/>
        </p:nvSpPr>
        <p:spPr>
          <a:xfrm>
            <a:off x="6552723" y="594312"/>
            <a:ext cx="4594934" cy="480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505421" y="3795017"/>
            <a:ext cx="5121282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1227161" y="2874979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5951924" y="3885105"/>
            <a:ext cx="5975853" cy="285289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6227545" y="2122442"/>
            <a:ext cx="5737123" cy="146764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'\0';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sure \0 terminated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272484" y="18383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3206451" y="4193875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849242" cy="790174"/>
            <a:chOff x="2686702" y="3044963"/>
            <a:chExt cx="3849242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1748827" cy="662087"/>
            <a:chOff x="2986450" y="3053874"/>
            <a:chExt cx="1748827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2255376" cy="662087"/>
            <a:chOff x="3271160" y="4403400"/>
            <a:chExt cx="2255376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PA4: 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/>
        </p:nvGraphicFramePr>
        <p:xfrm>
          <a:off x="87379" y="2272060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639339" y="269187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5881205" y="270555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287583" y="2699629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/>
        </p:nvGraphicFramePr>
        <p:xfrm>
          <a:off x="2108374" y="4113818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87379" y="110426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111148" y="4113818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87379" y="1479960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548204" y="1674947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11148" y="4483150"/>
            <a:ext cx="1561366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209729" y="4594029"/>
            <a:ext cx="89864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641377" y="3213131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758629" y="3269863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616476" y="3201494"/>
            <a:ext cx="1200728" cy="1242432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34970-80AC-8D47-9850-C1F288465DA5}"/>
              </a:ext>
            </a:extLst>
          </p:cNvPr>
          <p:cNvSpPr txBox="1"/>
          <p:nvPr/>
        </p:nvSpPr>
        <p:spPr>
          <a:xfrm>
            <a:off x="2670882" y="5421572"/>
            <a:ext cx="23936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./extract –c3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9B03E-DFB8-6067-F044-3DABDACD1F1F}"/>
              </a:ext>
            </a:extLst>
          </p:cNvPr>
          <p:cNvSpPr/>
          <p:nvPr/>
        </p:nvSpPr>
        <p:spPr bwMode="auto">
          <a:xfrm>
            <a:off x="7006958" y="3236452"/>
            <a:ext cx="518504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extrack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token(), passed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process the chars,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*/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for too many or too few fields</a:t>
            </a:r>
          </a:p>
        </p:txBody>
      </p:sp>
    </p:spTree>
    <p:extLst>
      <p:ext uri="{BB962C8B-B14F-4D97-AF65-F5344CB8AC3E}">
        <p14:creationId xmlns:p14="http://schemas.microsoft.com/office/powerpoint/2010/main" val="5058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1357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56327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endParaRPr lang="en-US" sz="40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</a:t>
            </a:r>
          </a:p>
          <a:p>
            <a:pPr marL="354012" lvl="1" indent="0">
              <a:buNone/>
            </a:pPr>
            <a:endParaRPr lang="en-US" sz="2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54012" lvl="1" indent="0">
              <a:buNone/>
            </a:pPr>
            <a:endParaRPr lang="en-US" sz="32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In the example above, 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is immutable string literal (array)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is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not associated with a variable name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anonymous variable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has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space to hold the string + ’\0</a:t>
            </a:r>
            <a:r>
              <a:rPr lang="en-US" sz="2000" dirty="0">
                <a:solidFill>
                  <a:schemeClr val="tx2"/>
                </a:solidFill>
              </a:rPr>
              <a:t>’ 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is read only  (immutable) and cannot be modified at runtime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813639" y="775890"/>
            <a:ext cx="7848674" cy="126597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mess1;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+ 5) = '\0';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838199" y="3072684"/>
            <a:ext cx="10515601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25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47078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cannot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contents,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but you can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change what mess2 points at</a:t>
            </a: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mess3</a:t>
            </a:r>
            <a:r>
              <a:rPr lang="en-US" sz="2200" dirty="0">
                <a:cs typeface="Courier New" panose="02070309020205020404" pitchFamily="49" charset="0"/>
              </a:rPr>
              <a:t> is an array but does not contain a </a:t>
            </a:r>
            <a:r>
              <a:rPr lang="en-US" sz="2200" u="sng" dirty="0">
                <a:cs typeface="Courier New" panose="02070309020205020404" pitchFamily="49" charset="0"/>
              </a:rPr>
              <a:t>’\0</a:t>
            </a:r>
            <a:r>
              <a:rPr lang="en-US" sz="2200" u="sng" dirty="0"/>
              <a:t>’</a:t>
            </a:r>
            <a:r>
              <a:rPr lang="en-US" sz="2200" dirty="0"/>
              <a:t>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SO, IT IS 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A VALID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Be Careful with C Strings and Arrays of Chars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EB55B1-2DBD-8640-8A90-0A893AC70839}"/>
              </a:ext>
            </a:extLst>
          </p:cNvPr>
          <p:cNvSpPr/>
          <p:nvPr/>
        </p:nvSpPr>
        <p:spPr bwMode="auto">
          <a:xfrm>
            <a:off x="910704" y="4671754"/>
            <a:ext cx="9952328" cy="49950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H','e','l','l','o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',' ','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W','o','r','l','d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'};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937514" y="1834812"/>
            <a:ext cx="10515601" cy="147341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*mess = 'h';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in C,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seg fault</a:t>
            </a:r>
            <a:endParaRPr lang="en-US" sz="2200" i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 = mess1;			// where mess2 points can be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2" grpId="0" animBg="1"/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9 – Oct 20,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1.04</a:t>
            </a:r>
          </a:p>
        </p:txBody>
      </p:sp>
    </p:spTree>
    <p:extLst>
      <p:ext uri="{BB962C8B-B14F-4D97-AF65-F5344CB8AC3E}">
        <p14:creationId xmlns:p14="http://schemas.microsoft.com/office/powerpoint/2010/main" val="12301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(Double, Triple and … 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968" y="780252"/>
            <a:ext cx="11248631" cy="586438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32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Define a </a:t>
            </a:r>
            <a:r>
              <a:rPr lang="en-US" sz="2200" dirty="0">
                <a:solidFill>
                  <a:srgbClr val="0070C0"/>
                </a:solidFill>
              </a:rPr>
              <a:t>pointer</a:t>
            </a:r>
            <a:r>
              <a:rPr lang="en-US" sz="2200" dirty="0">
                <a:solidFill>
                  <a:schemeClr val="accent5"/>
                </a:solidFill>
              </a:rPr>
              <a:t> to a </a:t>
            </a:r>
            <a:r>
              <a:rPr lang="en-US" sz="22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3"/>
            <a:endParaRPr lang="en-US" sz="1800" dirty="0"/>
          </a:p>
          <a:p>
            <a:r>
              <a:rPr lang="en-US" sz="22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200" dirty="0"/>
              <a:t>more than three levels is very uncommon in real applications as it reduces readability and generates at lot of memory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000893" y="3101941"/>
            <a:ext cx="460500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5D1-8844-4148-914E-B15B9C5DA7F3}"/>
              </a:ext>
            </a:extLst>
          </p:cNvPr>
          <p:cNvSpPr/>
          <p:nvPr/>
        </p:nvSpPr>
        <p:spPr bwMode="auto">
          <a:xfrm>
            <a:off x="1684617" y="1301127"/>
            <a:ext cx="8152928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10536523" y="2849575"/>
            <a:ext cx="995680" cy="779480"/>
            <a:chOff x="10536523" y="2849575"/>
            <a:chExt cx="995680" cy="779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913176" y="2849575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8465929" y="2849575"/>
            <a:ext cx="2088966" cy="738156"/>
            <a:chOff x="8465929" y="2849575"/>
            <a:chExt cx="2088966" cy="738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465929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</p:cNvCxnSpPr>
            <p:nvPr/>
          </p:nvCxnSpPr>
          <p:spPr>
            <a:xfrm>
              <a:off x="9484797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728769" y="2849575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6402578" y="2801541"/>
            <a:ext cx="2088966" cy="786190"/>
            <a:chOff x="6402578" y="2801541"/>
            <a:chExt cx="2088966" cy="786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02578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446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6665418" y="280154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950550-0558-F24C-B437-BFB1C4D858E3}"/>
              </a:ext>
            </a:extLst>
          </p:cNvPr>
          <p:cNvSpPr txBox="1"/>
          <p:nvPr/>
        </p:nvSpPr>
        <p:spPr>
          <a:xfrm>
            <a:off x="6055087" y="3813408"/>
            <a:ext cx="557747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definition tells you </a:t>
            </a:r>
            <a:r>
              <a:rPr lang="en-US" sz="2000" dirty="0">
                <a:solidFill>
                  <a:srgbClr val="0070C0"/>
                </a:solidFill>
              </a:rPr>
              <a:t>how many reads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it takes to get to the base type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# reads = 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chemeClr val="accent1"/>
                </a:solidFill>
              </a:rPr>
              <a:t> + 1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e.g., int </a:t>
            </a:r>
            <a:r>
              <a:rPr lang="en-US" sz="2000" dirty="0">
                <a:solidFill>
                  <a:srgbClr val="C00000"/>
                </a:solidFill>
              </a:rPr>
              <a:t>**</a:t>
            </a:r>
            <a:r>
              <a:rPr lang="en-US" sz="2000" dirty="0">
                <a:solidFill>
                  <a:schemeClr val="tx2"/>
                </a:solidFill>
              </a:rPr>
              <a:t>p2 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</a:p>
        </p:txBody>
      </p:sp>
    </p:spTree>
    <p:extLst>
      <p:ext uri="{BB962C8B-B14F-4D97-AF65-F5344CB8AC3E}">
        <p14:creationId xmlns:p14="http://schemas.microsoft.com/office/powerpoint/2010/main" val="25137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33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87702" y="5978333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22333" y="5978230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63160" y="607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277662" y="2602094"/>
            <a:ext cx="4381422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*p1 + 1;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+ 2;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***p3 + **p2 + *p1;</a:t>
            </a:r>
          </a:p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533617"/>
            <a:ext cx="1526182" cy="412467"/>
            <a:chOff x="8374517" y="2841239"/>
            <a:chExt cx="1526182" cy="41246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>
              <a:off x="9319100" y="3090632"/>
              <a:ext cx="581599" cy="163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894131" y="5478761"/>
            <a:ext cx="2461327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4" grpId="0"/>
      <p:bldP spid="116" grpId="0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98497" y="5915937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33128" y="5915834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73955" y="6016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433072" y="4134767"/>
            <a:ext cx="4794788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//continued from previous slide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&amp;j;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4;</a:t>
            </a:r>
          </a:p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("*p1:%d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:%d\n",*p1,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490157"/>
            <a:ext cx="1686901" cy="412792"/>
            <a:chOff x="8374517" y="2797779"/>
            <a:chExt cx="1686901" cy="412792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 rot="19666062">
              <a:off x="9277094" y="2797779"/>
              <a:ext cx="784324" cy="1530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32004185"/>
              </p:ext>
            </p:extLst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910294" y="5496604"/>
            <a:ext cx="246132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*p1:4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5198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Lside</a:t>
            </a:r>
            <a:r>
              <a:rPr lang="en-US" dirty="0"/>
              <a:t> 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6393217" y="6012842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7127848" y="6012739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5731637" y="6091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93977827"/>
              </p:ext>
            </p:extLst>
          </p:nvPr>
        </p:nvGraphicFramePr>
        <p:xfrm>
          <a:off x="4741022" y="3855136"/>
          <a:ext cx="733679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10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037877">
                  <a:extLst>
                    <a:ext uri="{9D8B030D-6E8A-4147-A177-3AD203B41FA5}">
                      <a16:colId xmlns:a16="http://schemas.microsoft.com/office/drawing/2014/main" val="69950614"/>
                    </a:ext>
                  </a:extLst>
                </a:gridCol>
                <a:gridCol w="1522168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248022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368024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31596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4766097" y="3480131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destination addresses for data write when on </a:t>
            </a:r>
            <a:r>
              <a:rPr lang="en-US" b="1" dirty="0" err="1">
                <a:solidFill>
                  <a:srgbClr val="FF0000"/>
                </a:solidFill>
              </a:rPr>
              <a:t>Lside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96F7A6-FEDD-C047-91FF-1B67F118AD7E}"/>
              </a:ext>
            </a:extLst>
          </p:cNvPr>
          <p:cNvSpPr/>
          <p:nvPr/>
        </p:nvSpPr>
        <p:spPr>
          <a:xfrm>
            <a:off x="107364" y="720064"/>
            <a:ext cx="11792606" cy="24068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7D3FCA-D9FA-7942-8AC1-A21128505321}"/>
              </a:ext>
            </a:extLst>
          </p:cNvPr>
          <p:cNvGrpSpPr/>
          <p:nvPr/>
        </p:nvGrpSpPr>
        <p:grpSpPr>
          <a:xfrm>
            <a:off x="9902706" y="932614"/>
            <a:ext cx="1671483" cy="835698"/>
            <a:chOff x="9876520" y="1483434"/>
            <a:chExt cx="1671483" cy="83569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446787C-F218-7244-AD98-753E68DDECF9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FCDCC39-E091-E549-8AB4-648CE1E7C053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B0980-42DC-164E-9C67-0207F56A8134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34A6856-0CD6-AF44-991C-B176E3D7206B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2F4C54F-98A9-064F-B1F6-138944A4B739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39569A1-4FFD-1A44-BBD2-3683E32232F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A7B41C-5B34-464E-846A-AE37D2203DE5}"/>
              </a:ext>
            </a:extLst>
          </p:cNvPr>
          <p:cNvGrpSpPr/>
          <p:nvPr/>
        </p:nvGrpSpPr>
        <p:grpSpPr>
          <a:xfrm>
            <a:off x="7397687" y="928810"/>
            <a:ext cx="1873168" cy="883667"/>
            <a:chOff x="7614919" y="1441351"/>
            <a:chExt cx="1873168" cy="88366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28CAE9-B8AE-6D41-B2A4-4B33E56F69EE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9BA84-F10C-A441-BC3E-DCEC4FCBE751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D2AB3A8-DBD6-CC49-97BB-79FBDE049EA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80F4BC4-F07E-0343-B135-B649CC8C82A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4128A95-BD7B-FA44-A5E5-F3858AD68611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A5E0A-D73D-584F-843B-98EB2ED26ACA}"/>
                </a:ext>
              </a:extLst>
            </p:cNvPr>
            <p:cNvSpPr txBox="1"/>
            <p:nvPr/>
          </p:nvSpPr>
          <p:spPr>
            <a:xfrm>
              <a:off x="8081512" y="1441351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8BE33-A676-5D4C-A19B-D741125DF1CB}"/>
              </a:ext>
            </a:extLst>
          </p:cNvPr>
          <p:cNvGrpSpPr/>
          <p:nvPr/>
        </p:nvGrpSpPr>
        <p:grpSpPr>
          <a:xfrm>
            <a:off x="8210713" y="1224716"/>
            <a:ext cx="1679291" cy="381233"/>
            <a:chOff x="8374517" y="2841239"/>
            <a:chExt cx="1679291" cy="381233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FE3F1395-987A-7E4D-AEF7-FABB5C0BC40F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63C247-B477-0A48-9B6F-5EFCB1B60EE3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DEACBF-64F6-794E-AEFE-CBF8DC279283}"/>
              </a:ext>
            </a:extLst>
          </p:cNvPr>
          <p:cNvGrpSpPr/>
          <p:nvPr/>
        </p:nvGrpSpPr>
        <p:grpSpPr>
          <a:xfrm>
            <a:off x="5000592" y="734259"/>
            <a:ext cx="1788445" cy="1087595"/>
            <a:chOff x="5278479" y="1237422"/>
            <a:chExt cx="1788445" cy="108759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EFBFC5-3661-2F44-9ECB-2FE48B5756EF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60A9D85-7955-484E-97FE-F3A1D9508B0A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DF60251-89AB-9E4A-83A2-EA34CAF9E63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FF871DF-7583-824C-AACC-DD7D171FA614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9015A1-C444-4145-A09D-5B3AB1AA747C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AB9CE5D-8EDB-DD4F-ABF9-03CC8B56A3E5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6D5579B-554E-454F-B657-C01893D47FBD}"/>
              </a:ext>
            </a:extLst>
          </p:cNvPr>
          <p:cNvGrpSpPr/>
          <p:nvPr/>
        </p:nvGrpSpPr>
        <p:grpSpPr>
          <a:xfrm>
            <a:off x="5698682" y="1273587"/>
            <a:ext cx="1679291" cy="381233"/>
            <a:chOff x="8374517" y="2841239"/>
            <a:chExt cx="1679291" cy="381233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6831D01-B970-2949-8C07-24B7E49143BE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8829D2-9CB1-464C-9860-8AC418C2DDE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5D42041-BC01-5B41-B0E6-1E69B8C7A67E}"/>
              </a:ext>
            </a:extLst>
          </p:cNvPr>
          <p:cNvGrpSpPr/>
          <p:nvPr/>
        </p:nvGrpSpPr>
        <p:grpSpPr>
          <a:xfrm>
            <a:off x="2528525" y="742287"/>
            <a:ext cx="2008929" cy="1073682"/>
            <a:chOff x="5278479" y="1251335"/>
            <a:chExt cx="2008929" cy="10736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FF2F737-474D-B340-A4EF-9AAD05B7BC06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C8554CB6-B114-5F46-B2A4-84C0577EC911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FA917E-4FDC-764E-A595-85A8AB708EDB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A194E91-F45E-E641-9EEC-16F0647BFAFF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42C09D-9E0F-8648-BFDA-8CBDA1C530D9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379AD5-854A-3945-930A-79A90A51FE66}"/>
                </a:ext>
              </a:extLst>
            </p:cNvPr>
            <p:cNvSpPr txBox="1"/>
            <p:nvPr/>
          </p:nvSpPr>
          <p:spPr>
            <a:xfrm>
              <a:off x="5594098" y="1251335"/>
              <a:ext cx="169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1AC5BE7-E2CB-E74F-B72C-828A4B059C9E}"/>
              </a:ext>
            </a:extLst>
          </p:cNvPr>
          <p:cNvGrpSpPr/>
          <p:nvPr/>
        </p:nvGrpSpPr>
        <p:grpSpPr>
          <a:xfrm>
            <a:off x="3293180" y="1277226"/>
            <a:ext cx="1679291" cy="381233"/>
            <a:chOff x="8374517" y="2841239"/>
            <a:chExt cx="1679291" cy="381233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5E99BA8E-B79C-FD4D-9CE1-932CA03F31D8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CFC80-192F-2D46-90CE-B42EA9DD11BE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3FD92E9E-CD47-AB47-9D8D-91FF1C4F2D16}"/>
              </a:ext>
            </a:extLst>
          </p:cNvPr>
          <p:cNvSpPr/>
          <p:nvPr/>
        </p:nvSpPr>
        <p:spPr bwMode="auto">
          <a:xfrm>
            <a:off x="901842" y="3201051"/>
            <a:ext cx="3570207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34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+1 read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19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//+2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101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//+3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p4 = *p3;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(**p4)++;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--(*p1);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D05091-896D-6E48-A244-37CD7070BE05}"/>
              </a:ext>
            </a:extLst>
          </p:cNvPr>
          <p:cNvSpPr txBox="1"/>
          <p:nvPr/>
        </p:nvSpPr>
        <p:spPr>
          <a:xfrm>
            <a:off x="10893665" y="131968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BA0B1D3-4B84-BB43-8D18-E409930C054B}"/>
              </a:ext>
            </a:extLst>
          </p:cNvPr>
          <p:cNvSpPr txBox="1"/>
          <p:nvPr/>
        </p:nvSpPr>
        <p:spPr>
          <a:xfrm>
            <a:off x="10843575" y="130243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28A67A-235A-344C-BA13-A91E623307C9}"/>
              </a:ext>
            </a:extLst>
          </p:cNvPr>
          <p:cNvSpPr txBox="1"/>
          <p:nvPr/>
        </p:nvSpPr>
        <p:spPr>
          <a:xfrm>
            <a:off x="10819990" y="1294449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32DD34-26C9-D249-A844-320BA9E8782D}"/>
              </a:ext>
            </a:extLst>
          </p:cNvPr>
          <p:cNvSpPr txBox="1"/>
          <p:nvPr/>
        </p:nvSpPr>
        <p:spPr>
          <a:xfrm>
            <a:off x="8334180" y="655795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(slide is best viewed is in pptx presentation mode)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6BDF086-545C-8940-930F-734FC6E6ABA3}"/>
              </a:ext>
            </a:extLst>
          </p:cNvPr>
          <p:cNvSpPr txBox="1"/>
          <p:nvPr/>
        </p:nvSpPr>
        <p:spPr>
          <a:xfrm>
            <a:off x="10837268" y="1285175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22E0CC1-DEBA-0044-8993-E925712F0E3E}"/>
              </a:ext>
            </a:extLst>
          </p:cNvPr>
          <p:cNvGrpSpPr/>
          <p:nvPr/>
        </p:nvGrpSpPr>
        <p:grpSpPr>
          <a:xfrm>
            <a:off x="4990567" y="1747604"/>
            <a:ext cx="1788445" cy="1087595"/>
            <a:chOff x="5278479" y="1237422"/>
            <a:chExt cx="1788445" cy="108759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1F64714-B4A1-D948-BF3B-8B449EFC9054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B86CB87-D7EF-294A-8692-60EE34B3D1F3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69E6922-180A-CD46-91EF-AEAB3B1EC539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p4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113AAC6-1291-8C47-A574-91AF29123F59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CDA8BE3-CBEB-F746-A223-247480173564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6495761-0F1F-1343-995E-C2C1B88F5BDC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298285-6B74-EA46-8EC9-AD395DA5F47C}"/>
              </a:ext>
            </a:extLst>
          </p:cNvPr>
          <p:cNvSpPr/>
          <p:nvPr/>
        </p:nvSpPr>
        <p:spPr>
          <a:xfrm>
            <a:off x="734322" y="329718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292F562-BF24-C942-BA92-8FA3695E7405}"/>
              </a:ext>
            </a:extLst>
          </p:cNvPr>
          <p:cNvSpPr/>
          <p:nvPr/>
        </p:nvSpPr>
        <p:spPr>
          <a:xfrm>
            <a:off x="632154" y="376651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D18BB81-AC93-5D48-871B-2EF086786957}"/>
              </a:ext>
            </a:extLst>
          </p:cNvPr>
          <p:cNvSpPr/>
          <p:nvPr/>
        </p:nvSpPr>
        <p:spPr>
          <a:xfrm>
            <a:off x="639257" y="426189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7B6FC774-040E-9547-A5D5-3C42D0226074}"/>
              </a:ext>
            </a:extLst>
          </p:cNvPr>
          <p:cNvSpPr/>
          <p:nvPr/>
        </p:nvSpPr>
        <p:spPr>
          <a:xfrm>
            <a:off x="639257" y="474729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771B14-4171-0047-9E14-D865FE9A0E75}"/>
              </a:ext>
            </a:extLst>
          </p:cNvPr>
          <p:cNvGrpSpPr/>
          <p:nvPr/>
        </p:nvGrpSpPr>
        <p:grpSpPr>
          <a:xfrm>
            <a:off x="5862894" y="2071489"/>
            <a:ext cx="1620321" cy="652263"/>
            <a:chOff x="8454896" y="2652842"/>
            <a:chExt cx="1620321" cy="652263"/>
          </a:xfrm>
        </p:grpSpPr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9C0201D-DD97-C94B-A337-E37A47DC0582}"/>
                </a:ext>
              </a:extLst>
            </p:cNvPr>
            <p:cNvSpPr/>
            <p:nvPr/>
          </p:nvSpPr>
          <p:spPr>
            <a:xfrm rot="19597436">
              <a:off x="9024894" y="2652842"/>
              <a:ext cx="1050323" cy="76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F5CE18-5534-1443-926C-78D0F31109D8}"/>
                </a:ext>
              </a:extLst>
            </p:cNvPr>
            <p:cNvSpPr txBox="1"/>
            <p:nvPr/>
          </p:nvSpPr>
          <p:spPr>
            <a:xfrm>
              <a:off x="8454896" y="29357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0E0EAB6E-021E-7449-952E-2D4EF0DFA8AE}"/>
              </a:ext>
            </a:extLst>
          </p:cNvPr>
          <p:cNvSpPr/>
          <p:nvPr/>
        </p:nvSpPr>
        <p:spPr>
          <a:xfrm>
            <a:off x="632154" y="525649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1A868EE-E866-6143-B7D8-74C39B7832B9}"/>
              </a:ext>
            </a:extLst>
          </p:cNvPr>
          <p:cNvSpPr txBox="1"/>
          <p:nvPr/>
        </p:nvSpPr>
        <p:spPr>
          <a:xfrm>
            <a:off x="10837885" y="1265507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D76078BA-0C6F-A14B-B727-407D7AC0B72F}"/>
              </a:ext>
            </a:extLst>
          </p:cNvPr>
          <p:cNvSpPr/>
          <p:nvPr/>
        </p:nvSpPr>
        <p:spPr>
          <a:xfrm>
            <a:off x="606580" y="572807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4C96683-AB80-C64D-97A0-E8427FB4E4C1}"/>
              </a:ext>
            </a:extLst>
          </p:cNvPr>
          <p:cNvSpPr txBox="1"/>
          <p:nvPr/>
        </p:nvSpPr>
        <p:spPr>
          <a:xfrm>
            <a:off x="10841195" y="128276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BECDDC1C-83AD-F545-8914-E2A483A3CEF0}"/>
              </a:ext>
            </a:extLst>
          </p:cNvPr>
          <p:cNvSpPr/>
          <p:nvPr/>
        </p:nvSpPr>
        <p:spPr>
          <a:xfrm>
            <a:off x="571295" y="627583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6DFDCC-47C9-264A-960C-F9FCA8C72C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02EDE53-36C9-E446-99F2-25BD10BB9340}"/>
              </a:ext>
            </a:extLst>
          </p:cNvPr>
          <p:cNvSpPr/>
          <p:nvPr/>
        </p:nvSpPr>
        <p:spPr bwMode="auto">
          <a:xfrm>
            <a:off x="177735" y="699382"/>
            <a:ext cx="221154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1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2" grpId="0" animBg="1"/>
      <p:bldP spid="4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1" grpId="0" animBg="1"/>
      <p:bldP spid="183" grpId="0" animBg="1"/>
      <p:bldP spid="184" grpId="0" animBg="1"/>
      <p:bldP spid="1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2680223"/>
              </p:ext>
            </p:ext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90CBB-CF48-B34E-A974-FCEA18B1E1FA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F7AC507-4D02-B24A-8224-FEB908BE2BF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4BCCC-0DFE-BF47-B497-687C251EEF70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3D96C-7625-CC45-96D0-8721DDB2E0DC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3511C-E24C-8244-82B2-42E0FA601F8B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B2A0C-DFAD-B04B-AACD-69692E96F138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07FC9C-935D-7C45-ACA5-0406FBB958DE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F3D583-F61C-6648-9A25-B9253D0097BE}"/>
                </a:ext>
              </a:extLst>
            </p:cNvPr>
            <p:cNvSpPr/>
            <p:nvPr/>
          </p:nvSpPr>
          <p:spPr bwMode="auto">
            <a:xfrm>
              <a:off x="6583680" y="5137449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C138B7-F967-BF48-B931-701446DE4DF6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F74F06-8C27-5848-9D11-87467D0B3650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A6381-9906-E945-B119-A7967C3D120F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628199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whole block pointed to by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/>
              <a:t> to the pool of available memory</a:t>
            </a:r>
          </a:p>
          <a:p>
            <a:pPr lvl="1"/>
            <a:r>
              <a:rPr lang="en-US" sz="2200" dirty="0"/>
              <a:t>Freed memory is used in future allocation (expect the contents to change after freed)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320817" y="3560886"/>
            <a:ext cx="9244964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// do not lose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!, memory leak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447" y="582561"/>
            <a:ext cx="10420637" cy="20691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only with only the same memory returned from the heap</a:t>
            </a:r>
          </a:p>
          <a:p>
            <a:pPr lvl="1"/>
            <a:r>
              <a:rPr lang="en-US" dirty="0"/>
              <a:t>It is NOT an error to pass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a pointer to NULL</a:t>
            </a:r>
          </a:p>
          <a:p>
            <a:r>
              <a:rPr lang="en-US" dirty="0"/>
              <a:t>Continuing to write to memory after you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dirty="0"/>
              <a:t>is likely to corrupt the heap or return changed values</a:t>
            </a:r>
          </a:p>
          <a:p>
            <a:pPr lvl="1"/>
            <a:r>
              <a:rPr lang="en-US" dirty="0"/>
              <a:t>Later calls to heap routines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dirty="0"/>
              <a:t>may fail or seg fault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899433" y="2705077"/>
            <a:ext cx="8240246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	// not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not memory on the heap */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899432" y="4767812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Dangling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str[0]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93454"/>
              </p:ext>
            </p:ext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575D-B4A7-41BD-205D-0817510B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4544"/>
          </a:xfrm>
        </p:spPr>
        <p:txBody>
          <a:bodyPr/>
          <a:lstStyle/>
          <a:p>
            <a:r>
              <a:rPr lang="en-US" dirty="0" err="1"/>
              <a:t>Realloc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2C54-4F7E-1F51-91F8-32E0DD1E69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05" y="564543"/>
            <a:ext cx="10403211" cy="282545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en-US" b="1" dirty="0" err="1"/>
              <a:t>realloc</a:t>
            </a:r>
            <a:r>
              <a:rPr lang="en-US" dirty="0"/>
              <a:t> function takes an existing allocation pointer and enlarges to a new requested size, It returns the new pointer (may be same or different address)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a new buffer, </a:t>
            </a:r>
            <a:r>
              <a:rPr lang="en-US" dirty="0" err="1">
                <a:solidFill>
                  <a:srgbClr val="FF0000"/>
                </a:solidFill>
              </a:rPr>
              <a:t>ptr</a:t>
            </a:r>
            <a:r>
              <a:rPr lang="en-US" dirty="0">
                <a:solidFill>
                  <a:srgbClr val="FF0000"/>
                </a:solidFill>
              </a:rPr>
              <a:t> is no longer valid!</a:t>
            </a:r>
          </a:p>
          <a:p>
            <a:r>
              <a:rPr lang="en-US" dirty="0" err="1"/>
              <a:t>realloc</a:t>
            </a:r>
            <a:r>
              <a:rPr lang="en-US" dirty="0"/>
              <a:t>() only accepts pointers that were previously returned my malloc etc.</a:t>
            </a:r>
          </a:p>
          <a:p>
            <a:r>
              <a:rPr lang="en-US" dirty="0"/>
              <a:t>Make sure to not lose original pointer if </a:t>
            </a:r>
            <a:r>
              <a:rPr lang="en-US" dirty="0" err="1"/>
              <a:t>realloc</a:t>
            </a:r>
            <a:r>
              <a:rPr lang="en-US" dirty="0"/>
              <a:t>() fails (</a:t>
            </a:r>
            <a:r>
              <a:rPr lang="en-US" dirty="0" err="1"/>
              <a:t>newstr</a:t>
            </a:r>
            <a:r>
              <a:rPr lang="en-US" dirty="0"/>
              <a:t> versus str)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8271-616F-A127-3351-F5528BB9E103}"/>
              </a:ext>
            </a:extLst>
          </p:cNvPr>
          <p:cNvSpPr/>
          <p:nvPr/>
        </p:nvSpPr>
        <p:spPr bwMode="auto">
          <a:xfrm>
            <a:off x="1770490" y="3468006"/>
            <a:ext cx="8651019" cy="31598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("Hello");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*addition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 World!\n";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(addition) + 1)) != NULL)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addition);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("%s",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failed so free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buffer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288136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3B9-A1CE-A763-85BF-4D4F993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7845"/>
            <a:ext cx="10515600" cy="715294"/>
          </a:xfrm>
        </p:spPr>
        <p:txBody>
          <a:bodyPr/>
          <a:lstStyle/>
          <a:p>
            <a:r>
              <a:rPr lang="en-US" dirty="0"/>
              <a:t>Heap Allocation Routine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0FF6-904B-8121-0BA0-873040B09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295" y="3065491"/>
            <a:ext cx="5007082" cy="33970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Heap </a:t>
            </a:r>
            <a:r>
              <a:rPr lang="en-US" b="1" dirty="0"/>
              <a:t>memory allocation</a:t>
            </a:r>
            <a:r>
              <a:rPr lang="en-US" dirty="0"/>
              <a:t> guarantee: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on failure, so check return value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Memory is returned is contiguous</a:t>
            </a:r>
          </a:p>
          <a:p>
            <a:r>
              <a:rPr lang="en-US" dirty="0"/>
              <a:t>it is not recycled unless you call free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preserves existing data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/>
              <a:t> zero-initializes bytes,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do not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153D6-81D5-FC7B-907E-1E19B9466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065491"/>
            <a:ext cx="5007082" cy="31922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Undefined behavior</a:t>
            </a:r>
            <a:r>
              <a:rPr lang="en-US" dirty="0"/>
              <a:t> occurs: </a:t>
            </a:r>
          </a:p>
          <a:p>
            <a:r>
              <a:rPr lang="en-US" dirty="0"/>
              <a:t>If you overflow (i.e., you access beyond bytes allocated) </a:t>
            </a:r>
          </a:p>
          <a:p>
            <a:r>
              <a:rPr lang="en-US" dirty="0"/>
              <a:t>If you use after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or 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is called twice on a location </a:t>
            </a:r>
          </a:p>
          <a:p>
            <a:r>
              <a:rPr lang="en-US" dirty="0"/>
              <a:t>If you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non-heap address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FD71F-386F-E2A1-7A7D-53DA7A909484}"/>
              </a:ext>
            </a:extLst>
          </p:cNvPr>
          <p:cNvSpPr txBox="1">
            <a:spLocks/>
          </p:cNvSpPr>
          <p:nvPr/>
        </p:nvSpPr>
        <p:spPr bwMode="auto">
          <a:xfrm>
            <a:off x="2131594" y="998516"/>
            <a:ext cx="7277101" cy="182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nmemb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0265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78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PA5: </a:t>
            </a:r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usage- parsing command line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683495-AF52-3B44-9F7C-1A9221E51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15182" y="1066473"/>
            <a:ext cx="11397203" cy="56715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Option string describes the option flags:</a:t>
            </a:r>
            <a:r>
              <a:rPr lang="en-US" dirty="0"/>
              <a:t> either </a:t>
            </a:r>
            <a:r>
              <a:rPr lang="en-US" dirty="0">
                <a:solidFill>
                  <a:srgbClr val="0070C0"/>
                </a:solidFill>
              </a:rPr>
              <a:t>a letter or a letter followed by</a:t>
            </a:r>
            <a:endParaRPr lang="en-US" dirty="0"/>
          </a:p>
          <a:p>
            <a:pPr lvl="1"/>
            <a:r>
              <a:rPr lang="en-US" dirty="0"/>
              <a:t>Colon (</a:t>
            </a:r>
            <a:r>
              <a:rPr lang="en-US" b="1" dirty="0">
                <a:solidFill>
                  <a:srgbClr val="0070C0"/>
                </a:solidFill>
                <a:sym typeface="Wingdings" pitchFamily="2" charset="2"/>
              </a:rPr>
              <a:t>:</a:t>
            </a:r>
            <a:r>
              <a:rPr lang="en-US" dirty="0">
                <a:sym typeface="Wingdings" pitchFamily="2" charset="2"/>
              </a:rPr>
              <a:t> ), the flag requires an argument and then</a:t>
            </a:r>
            <a:r>
              <a:rPr lang="en-US" dirty="0"/>
              <a:t> (char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optarg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points at the argument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in a loop; it returns the next option flag (a char in an </a:t>
            </a:r>
            <a:r>
              <a:rPr lang="en-US" dirty="0">
                <a:solidFill>
                  <a:srgbClr val="0070C0"/>
                </a:solidFill>
              </a:rPr>
              <a:t>int</a:t>
            </a:r>
            <a:r>
              <a:rPr lang="en-US" dirty="0"/>
              <a:t> like </a:t>
            </a:r>
            <a:r>
              <a:rPr lang="en-US" dirty="0" err="1"/>
              <a:t>getchar</a:t>
            </a:r>
            <a:r>
              <a:rPr lang="en-US" dirty="0"/>
              <a:t>()): </a:t>
            </a:r>
          </a:p>
          <a:p>
            <a:pPr lvl="1"/>
            <a:r>
              <a:rPr lang="en-US" dirty="0"/>
              <a:t>Next command line flag</a:t>
            </a:r>
          </a:p>
          <a:p>
            <a:pPr lvl="1"/>
            <a:r>
              <a:rPr lang="en-US" dirty="0"/>
              <a:t> -1 if there are none left</a:t>
            </a:r>
          </a:p>
          <a:p>
            <a:pPr lvl="1"/>
            <a:r>
              <a:rPr lang="en-US" dirty="0"/>
              <a:t>‘?’ indicates flag is not one specified (error) or the flag is specified but has a missing argument</a:t>
            </a:r>
          </a:p>
          <a:p>
            <a:pPr lvl="2"/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optopt</a:t>
            </a:r>
            <a:r>
              <a:rPr lang="en-US" dirty="0"/>
              <a:t> contains the flag that was detected, but is the cause for the error</a:t>
            </a:r>
          </a:p>
          <a:p>
            <a:r>
              <a:rPr lang="en-US" dirty="0"/>
              <a:t>When </a:t>
            </a:r>
            <a:r>
              <a:rPr lang="en-US" dirty="0" err="1"/>
              <a:t>getopt</a:t>
            </a:r>
            <a:r>
              <a:rPr lang="en-US" dirty="0"/>
              <a:t> finishes,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optind</a:t>
            </a:r>
            <a:r>
              <a:rPr lang="en-US" dirty="0"/>
              <a:t> contains the index to the next non-flag argument to process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5EF41D-E7FA-EE4C-B739-CBDD681D2122}"/>
              </a:ext>
            </a:extLst>
          </p:cNvPr>
          <p:cNvSpPr/>
          <p:nvPr/>
        </p:nvSpPr>
        <p:spPr bwMode="auto">
          <a:xfrm>
            <a:off x="415181" y="603408"/>
            <a:ext cx="11155679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/ please see man 3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3BAB00-CECE-2EAB-0ED6-110525BCBAAA}"/>
              </a:ext>
            </a:extLst>
          </p:cNvPr>
          <p:cNvGrpSpPr/>
          <p:nvPr/>
        </p:nvGrpSpPr>
        <p:grpSpPr>
          <a:xfrm>
            <a:off x="2596809" y="1869074"/>
            <a:ext cx="6504159" cy="878400"/>
            <a:chOff x="2000140" y="2257262"/>
            <a:chExt cx="6504159" cy="8784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4E5FCB9-DECB-756B-4A07-D24CEF6CC47A}"/>
                </a:ext>
              </a:extLst>
            </p:cNvPr>
            <p:cNvSpPr/>
            <p:nvPr/>
          </p:nvSpPr>
          <p:spPr bwMode="auto">
            <a:xfrm>
              <a:off x="2781269" y="2257262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 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5ECC97C-F27F-A9DE-C33F-BAC3E7955F59}"/>
                </a:ext>
              </a:extLst>
            </p:cNvPr>
            <p:cNvSpPr/>
            <p:nvPr/>
          </p:nvSpPr>
          <p:spPr bwMode="auto">
            <a:xfrm>
              <a:off x="2000140" y="2755614"/>
              <a:ext cx="6504159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when processing –c </a:t>
              </a:r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optarg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(char *) points at the 3 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1BE9A68-4544-5EFD-2514-BE5556531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069" y="2520416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9DFB6F-F3E9-9FA4-2AC1-E04B0F0A8B7C}"/>
              </a:ext>
            </a:extLst>
          </p:cNvPr>
          <p:cNvGrpSpPr/>
          <p:nvPr/>
        </p:nvGrpSpPr>
        <p:grpSpPr>
          <a:xfrm>
            <a:off x="3005290" y="5331115"/>
            <a:ext cx="6896993" cy="1297291"/>
            <a:chOff x="3025610" y="5532969"/>
            <a:chExt cx="6896993" cy="129729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E291597-1EF4-B778-5169-D21695A853CE}"/>
                </a:ext>
              </a:extLst>
            </p:cNvPr>
            <p:cNvSpPr/>
            <p:nvPr/>
          </p:nvSpPr>
          <p:spPr bwMode="auto">
            <a:xfrm>
              <a:off x="3772096" y="5532969"/>
              <a:ext cx="2981952" cy="38004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./extract –c 3 1 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6EE5125-85B5-4D73-D0AD-16C2BB5087D4}"/>
                </a:ext>
              </a:extLst>
            </p:cNvPr>
            <p:cNvSpPr/>
            <p:nvPr/>
          </p:nvSpPr>
          <p:spPr bwMode="auto">
            <a:xfrm>
              <a:off x="3025610" y="6165177"/>
              <a:ext cx="6896993" cy="66508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optind</a:t>
              </a:r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3;  // int</a:t>
              </a:r>
            </a:p>
            <a:p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outcols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argc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–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optind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(# of 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args</a:t>
              </a:r>
              <a:r>
                <a:rPr lang="en-US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after the 3)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64BBAA-D5A9-AF8C-48F7-A7CF4A44D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062" y="5801077"/>
              <a:ext cx="0" cy="36410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B5A1F3-F6A5-D04E-0A45-B88E3DAB02FD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01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" y="-8462"/>
            <a:ext cx="3125481" cy="71529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sample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407283-89AE-504B-89F3-D4C92F7899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2612" y="1424666"/>
            <a:ext cx="3297665" cy="446813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For this example, the options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single flag </a:t>
            </a:r>
            <a:r>
              <a:rPr lang="en-US" b="1" dirty="0">
                <a:solidFill>
                  <a:schemeClr val="accent1"/>
                </a:solidFill>
              </a:rPr>
              <a:t>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flag </a:t>
            </a:r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dirty="0"/>
              <a:t> with a required argument to the flag</a:t>
            </a:r>
          </a:p>
          <a:p>
            <a:r>
              <a:rPr lang="en-US" dirty="0"/>
              <a:t>Additional arguments are not options flags, but filenames to process</a:t>
            </a:r>
          </a:p>
          <a:p>
            <a:pPr marL="0" indent="0">
              <a:buNone/>
            </a:pPr>
            <a:r>
              <a:rPr lang="en-US" dirty="0"/>
              <a:t>% ./</a:t>
            </a:r>
            <a:r>
              <a:rPr lang="en-US" dirty="0" err="1"/>
              <a:t>a.out</a:t>
            </a:r>
            <a:r>
              <a:rPr lang="en-US" dirty="0"/>
              <a:t> –f </a:t>
            </a:r>
            <a:r>
              <a:rPr lang="en-US" dirty="0" err="1"/>
              <a:t>file.txt</a:t>
            </a:r>
            <a:r>
              <a:rPr lang="en-US" dirty="0"/>
              <a:t>  a b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3798916" y="214431"/>
            <a:ext cx="8428944" cy="6429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")) != -1)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switch 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xFlag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datafile = 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 (char *)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case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if 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optopt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"%s -f datafile is missing\n",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default: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error = 1;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error = 0 above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have an error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break;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if (error != 0)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return EXIT_FAILURE;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]);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additional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5F0D5C-A9E5-8982-DA93-A78A779DD1CE}"/>
              </a:ext>
            </a:extLst>
          </p:cNvPr>
          <p:cNvSpPr/>
          <p:nvPr/>
        </p:nvSpPr>
        <p:spPr bwMode="auto">
          <a:xfrm>
            <a:off x="674722" y="6108620"/>
            <a:ext cx="2674492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3;  // 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3AFA97-6C41-A998-183C-DF8E2A45A434}"/>
              </a:ext>
            </a:extLst>
          </p:cNvPr>
          <p:cNvCxnSpPr>
            <a:cxnSpLocks/>
          </p:cNvCxnSpPr>
          <p:nvPr/>
        </p:nvCxnSpPr>
        <p:spPr>
          <a:xfrm flipV="1">
            <a:off x="2738582" y="5744520"/>
            <a:ext cx="0" cy="36410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AB0D-71D0-A26A-98EF-264D18AC2A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0116" y="943647"/>
            <a:ext cx="7151638" cy="5327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Variable definitions like any other data type:</a:t>
            </a:r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2200" dirty="0"/>
              <a:t>Can combine struct and variable definition:</a:t>
            </a:r>
          </a:p>
          <a:p>
            <a:pPr lvl="1"/>
            <a:r>
              <a:rPr lang="en-US" sz="2200" dirty="0"/>
              <a:t>This syntax can be harder to read, though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Struct Variable Definitions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60E0F2-12E6-B44A-B28D-A8C4476245C7}"/>
              </a:ext>
            </a:extLst>
          </p:cNvPr>
          <p:cNvSpPr txBox="1"/>
          <p:nvPr/>
        </p:nvSpPr>
        <p:spPr>
          <a:xfrm>
            <a:off x="1039521" y="1466659"/>
            <a:ext cx="5471370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name1,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CDB481-163B-D84A-B8A1-270EA807CD61}"/>
              </a:ext>
            </a:extLst>
          </p:cNvPr>
          <p:cNvGrpSpPr/>
          <p:nvPr/>
        </p:nvGrpSpPr>
        <p:grpSpPr>
          <a:xfrm>
            <a:off x="4388910" y="1903398"/>
            <a:ext cx="1005840" cy="632285"/>
            <a:chOff x="4395438" y="2224736"/>
            <a:chExt cx="1005840" cy="63228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6E547C4-4BCE-A240-9B48-E12E7961C6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0580" y="2224736"/>
              <a:ext cx="0" cy="378898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C35D8-44A0-624A-A0C8-6C069B5D17A5}"/>
                </a:ext>
              </a:extLst>
            </p:cNvPr>
            <p:cNvSpPr txBox="1"/>
            <p:nvPr/>
          </p:nvSpPr>
          <p:spPr>
            <a:xfrm>
              <a:off x="4395438" y="2456911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pointer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D4EA44-99C3-3E4C-B049-7CEB06E32EFA}"/>
              </a:ext>
            </a:extLst>
          </p:cNvPr>
          <p:cNvGrpSpPr/>
          <p:nvPr/>
        </p:nvGrpSpPr>
        <p:grpSpPr>
          <a:xfrm>
            <a:off x="5607725" y="1920861"/>
            <a:ext cx="1005840" cy="659550"/>
            <a:chOff x="6167157" y="3164515"/>
            <a:chExt cx="1005840" cy="65955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CB83FB-DFAA-644E-B114-3F729EFE1D8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96738" y="3164515"/>
              <a:ext cx="0" cy="3614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B5C07A-5AE3-5C4C-A872-1EEBF4760BC2}"/>
                </a:ext>
              </a:extLst>
            </p:cNvPr>
            <p:cNvSpPr txBox="1"/>
            <p:nvPr/>
          </p:nvSpPr>
          <p:spPr>
            <a:xfrm>
              <a:off x="6167157" y="3423955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array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4DAC44-3934-624B-B58B-0D6C2B1C05F6}"/>
              </a:ext>
            </a:extLst>
          </p:cNvPr>
          <p:cNvGrpSpPr/>
          <p:nvPr/>
        </p:nvGrpSpPr>
        <p:grpSpPr>
          <a:xfrm>
            <a:off x="1773607" y="1806043"/>
            <a:ext cx="2594591" cy="929695"/>
            <a:chOff x="6097982" y="2912283"/>
            <a:chExt cx="2594591" cy="929695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CAE9AEF-3F28-9143-83E8-8BC5F3196C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18596" y="2912283"/>
              <a:ext cx="391" cy="597959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FA0258-025A-344D-B62A-6609BF7A0D41}"/>
                </a:ext>
              </a:extLst>
            </p:cNvPr>
            <p:cNvSpPr txBox="1"/>
            <p:nvPr/>
          </p:nvSpPr>
          <p:spPr>
            <a:xfrm>
              <a:off x="6097982" y="3441868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single variable instance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D0010-ADB3-8528-96FA-F817443750BA}"/>
              </a:ext>
            </a:extLst>
          </p:cNvPr>
          <p:cNvSpPr txBox="1"/>
          <p:nvPr/>
        </p:nvSpPr>
        <p:spPr>
          <a:xfrm>
            <a:off x="7853092" y="820893"/>
            <a:ext cx="366742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F9C79-A9D4-A09B-6C8D-BAE77AA6FF21}"/>
              </a:ext>
            </a:extLst>
          </p:cNvPr>
          <p:cNvGrpSpPr/>
          <p:nvPr/>
        </p:nvGrpSpPr>
        <p:grpSpPr>
          <a:xfrm>
            <a:off x="875678" y="1806043"/>
            <a:ext cx="2594591" cy="597959"/>
            <a:chOff x="937267" y="1610863"/>
            <a:chExt cx="2594591" cy="59795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31C2843-9DCB-B451-DA61-FC681FCD70C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91871" y="1610863"/>
              <a:ext cx="0" cy="295535"/>
            </a:xfrm>
            <a:prstGeom prst="straightConnector1">
              <a:avLst/>
            </a:prstGeom>
            <a:noFill/>
            <a:ln w="25400" cap="flat" cmpd="sng" algn="ctr">
              <a:solidFill>
                <a:srgbClr val="4B2A8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58A371-CC6A-A000-EF7B-B5FF71C44676}"/>
                </a:ext>
              </a:extLst>
            </p:cNvPr>
            <p:cNvSpPr txBox="1"/>
            <p:nvPr/>
          </p:nvSpPr>
          <p:spPr>
            <a:xfrm>
              <a:off x="937267" y="1808712"/>
              <a:ext cx="2594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type: "</a:t>
              </a:r>
              <a:r>
                <a:rPr lang="en-US" sz="2000" b="0" dirty="0">
                  <a:solidFill>
                    <a:schemeClr val="accent5"/>
                  </a:solidFill>
                  <a:latin typeface="Calibri" pitchFamily="34" charset="0"/>
                </a:rPr>
                <a:t>struct vehicle</a:t>
              </a:r>
              <a:r>
                <a:rPr lang="en-US" sz="2000" b="0" dirty="0">
                  <a:solidFill>
                    <a:srgbClr val="0070C0"/>
                  </a:solidFill>
                  <a:latin typeface="Calibri" pitchFamily="34" charset="0"/>
                </a:rPr>
                <a:t>"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79218EC-D6CB-1991-7CF8-711E6F44575D}"/>
              </a:ext>
            </a:extLst>
          </p:cNvPr>
          <p:cNvSpPr txBox="1"/>
          <p:nvPr/>
        </p:nvSpPr>
        <p:spPr>
          <a:xfrm>
            <a:off x="1343514" y="3988924"/>
            <a:ext cx="4839459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 name1, *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&amp;name1, </a:t>
            </a:r>
            <a:r>
              <a:rPr lang="en-US" sz="2000" dirty="0" err="1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ar</a:t>
            </a: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[3]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73CA1FF-6CC1-C714-0BBF-23D36307F724}"/>
              </a:ext>
            </a:extLst>
          </p:cNvPr>
          <p:cNvGrpSpPr/>
          <p:nvPr/>
        </p:nvGrpSpPr>
        <p:grpSpPr>
          <a:xfrm>
            <a:off x="7809694" y="4226865"/>
            <a:ext cx="3330315" cy="1586811"/>
            <a:chOff x="6872590" y="4167094"/>
            <a:chExt cx="3330315" cy="158681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E04472-4C27-A34F-F54F-6AAFD76E1B2B}"/>
                </a:ext>
              </a:extLst>
            </p:cNvPr>
            <p:cNvGrpSpPr/>
            <p:nvPr/>
          </p:nvGrpSpPr>
          <p:grpSpPr>
            <a:xfrm>
              <a:off x="6872590" y="4167094"/>
              <a:ext cx="3330315" cy="1471336"/>
              <a:chOff x="6453490" y="4182334"/>
              <a:chExt cx="3330315" cy="1471336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771EBF5-A79C-D7A4-71E5-F8ED0C45E7C9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2AAC431-5A8D-A1E9-4905-3BB311AEFF5C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6A24B8C-C3B0-3B9F-2166-ED67D87260D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F394D8-FBB7-776F-DECC-ABF22712EF9D}"/>
                  </a:ext>
                </a:extLst>
              </p:cNvPr>
              <p:cNvSpPr txBox="1"/>
              <p:nvPr/>
            </p:nvSpPr>
            <p:spPr>
              <a:xfrm>
                <a:off x="6453490" y="496577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pn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FCB688-8079-4591-2672-8781521DAED8}"/>
                  </a:ext>
                </a:extLst>
              </p:cNvPr>
              <p:cNvSpPr txBox="1"/>
              <p:nvPr/>
            </p:nvSpPr>
            <p:spPr>
              <a:xfrm>
                <a:off x="6669070" y="5284338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F0401FD7-1E0C-DD6D-3B5A-96272D0B7B20}"/>
                  </a:ext>
                </a:extLst>
              </p:cNvPr>
              <p:cNvCxnSpPr/>
              <p:nvPr/>
            </p:nvCxnSpPr>
            <p:spPr bwMode="auto">
              <a:xfrm>
                <a:off x="6851950" y="547827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A7A3196-807C-ED01-3836-03228978AA3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0CCBFB-1EC4-AD5D-2AC9-2BB2F916FE5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342B535-51B3-2DE8-C761-9B85FA3E7C5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E435BFE-AF71-571F-89CA-5F1025C85938}"/>
                  </a:ext>
                </a:extLst>
              </p:cNvPr>
              <p:cNvGrpSpPr/>
              <p:nvPr/>
            </p:nvGrpSpPr>
            <p:grpSpPr>
              <a:xfrm>
                <a:off x="7583470" y="4548670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F60483F-9841-49D1-01DB-2CA72CCB888D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make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2801EED-FB3F-0B78-C2BF-62007C6F65D7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5053152-5D12-39B4-476B-066E06BFACB3}"/>
                  </a:ext>
                </a:extLst>
              </p:cNvPr>
              <p:cNvGrpSpPr/>
              <p:nvPr/>
            </p:nvGrpSpPr>
            <p:grpSpPr>
              <a:xfrm>
                <a:off x="7583470" y="4182334"/>
                <a:ext cx="1645920" cy="369332"/>
                <a:chOff x="1828800" y="4572000"/>
                <a:chExt cx="1645920" cy="369332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B958A10-76D5-65BC-2136-8C6EDB2B0045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year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7BB5379-C621-988C-F0FA-0D9AEACA677D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05CB7B0-5BFD-F52E-7656-FE3C8C7FDBB4}"/>
                  </a:ext>
                </a:extLst>
              </p:cNvPr>
              <p:cNvCxnSpPr/>
              <p:nvPr/>
            </p:nvCxnSpPr>
            <p:spPr bwMode="auto">
              <a:xfrm>
                <a:off x="9051421" y="5150441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3C6FE13-1BE4-D0FC-DECA-55AD6DC834CC}"/>
                  </a:ext>
                </a:extLst>
              </p:cNvPr>
              <p:cNvCxnSpPr/>
              <p:nvPr/>
            </p:nvCxnSpPr>
            <p:spPr bwMode="auto">
              <a:xfrm>
                <a:off x="9052285" y="47316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649E327-B5C6-4D34-BF60-6848FBD9BED0}"/>
                  </a:ext>
                </a:extLst>
              </p:cNvPr>
              <p:cNvCxnSpPr/>
              <p:nvPr/>
            </p:nvCxnSpPr>
            <p:spPr bwMode="auto">
              <a:xfrm>
                <a:off x="9051421" y="556051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EF577A-8A6E-8647-FD2C-8712980AC9DA}"/>
                </a:ext>
              </a:extLst>
            </p:cNvPr>
            <p:cNvSpPr txBox="1"/>
            <p:nvPr/>
          </p:nvSpPr>
          <p:spPr>
            <a:xfrm>
              <a:off x="7135071" y="549229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6E7C9F-E586-1BA6-1598-C8EC7B2352C5}"/>
              </a:ext>
            </a:extLst>
          </p:cNvPr>
          <p:cNvGrpSpPr/>
          <p:nvPr/>
        </p:nvGrpSpPr>
        <p:grpSpPr>
          <a:xfrm>
            <a:off x="8391034" y="5798365"/>
            <a:ext cx="2270494" cy="912709"/>
            <a:chOff x="7453930" y="5746214"/>
            <a:chExt cx="2270494" cy="91270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9D653DA-D8CD-004C-6D6F-2221A0832B98}"/>
                </a:ext>
              </a:extLst>
            </p:cNvPr>
            <p:cNvGrpSpPr/>
            <p:nvPr/>
          </p:nvGrpSpPr>
          <p:grpSpPr>
            <a:xfrm>
              <a:off x="8584999" y="5779946"/>
              <a:ext cx="1139425" cy="878977"/>
              <a:chOff x="8584999" y="5779946"/>
              <a:chExt cx="1139425" cy="878977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AF1D34A-3335-3DBA-6516-8594D9132799}"/>
                  </a:ext>
                </a:extLst>
              </p:cNvPr>
              <p:cNvSpPr txBox="1"/>
              <p:nvPr/>
            </p:nvSpPr>
            <p:spPr>
              <a:xfrm>
                <a:off x="8584999" y="601259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violet areas show memory contents</a:t>
                </a:r>
              </a:p>
            </p:txBody>
          </p:sp>
          <p:sp>
            <p:nvSpPr>
              <p:cNvPr id="94" name="Up Arrow 93">
                <a:extLst>
                  <a:ext uri="{FF2B5EF4-FFF2-40B4-BE49-F238E27FC236}">
                    <a16:creationId xmlns:a16="http://schemas.microsoft.com/office/drawing/2014/main" id="{EFADB362-9059-C3BB-201E-9D63F1FED4A7}"/>
                  </a:ext>
                </a:extLst>
              </p:cNvPr>
              <p:cNvSpPr/>
              <p:nvPr/>
            </p:nvSpPr>
            <p:spPr>
              <a:xfrm>
                <a:off x="9051421" y="5779946"/>
                <a:ext cx="139869" cy="23244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3955CE7-0508-E4AB-2AE4-89ECD6C21F8D}"/>
                </a:ext>
              </a:extLst>
            </p:cNvPr>
            <p:cNvCxnSpPr/>
            <p:nvPr/>
          </p:nvCxnSpPr>
          <p:spPr>
            <a:xfrm flipH="1" flipV="1">
              <a:off x="7453930" y="5746214"/>
              <a:ext cx="1130233" cy="26617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183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4" grpId="0" animBg="1"/>
      <p:bldP spid="19" grpId="0"/>
      <p:bldP spid="23" grpId="0" animBg="1"/>
      <p:bldP spid="5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7683" y="967805"/>
            <a:ext cx="11803984" cy="50912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Like arrays, </a:t>
            </a:r>
            <a:r>
              <a:rPr lang="en-US" sz="2200" dirty="0">
                <a:solidFill>
                  <a:srgbClr val="0070C0"/>
                </a:solidFill>
              </a:rPr>
              <a:t>struct variables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70C0"/>
                </a:solidFill>
              </a:rPr>
              <a:t>aggregated contiguous objects in memory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chemeClr val="accent1"/>
                </a:solidFill>
              </a:rPr>
              <a:t> structure operator </a:t>
            </a:r>
            <a:r>
              <a:rPr lang="en-US" sz="2200" dirty="0"/>
              <a:t>which </a:t>
            </a:r>
            <a:r>
              <a:rPr lang="en-US" sz="2200" i="1" dirty="0">
                <a:solidFill>
                  <a:srgbClr val="F37440"/>
                </a:solidFill>
              </a:rPr>
              <a:t>"selects" </a:t>
            </a:r>
            <a:r>
              <a:rPr lang="en-US" sz="2200" dirty="0"/>
              <a:t>the requested field or member</a:t>
            </a:r>
            <a:b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/>
              <a:t>Now create a </a:t>
            </a:r>
            <a:r>
              <a:rPr lang="en-US" sz="2200" i="1" dirty="0">
                <a:solidFill>
                  <a:srgbClr val="0070C0"/>
                </a:solidFill>
              </a:rPr>
              <a:t>pointer</a:t>
            </a:r>
            <a:r>
              <a:rPr lang="en-US" sz="2200" dirty="0"/>
              <a:t> to a struct         </a:t>
            </a: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Two options to reference a member via a struct pointer </a:t>
            </a:r>
            <a:r>
              <a:rPr lang="en-US" sz="2200" dirty="0">
                <a:solidFill>
                  <a:srgbClr val="FF0000"/>
                </a:solidFill>
              </a:rPr>
              <a:t>(. is higher precedence than *):</a:t>
            </a: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200" dirty="0"/>
              <a:t>  and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/>
              <a:t>  operators: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/>
              <a:t>Use  </a:t>
            </a: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200" dirty="0"/>
              <a:t>  operator for shorthand:</a:t>
            </a:r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448364" y="1851293"/>
            <a:ext cx="5295283" cy="13215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defining struct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members date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E114-EF26-734F-BD62-38C4C9B9F548}"/>
              </a:ext>
            </a:extLst>
          </p:cNvPr>
          <p:cNvSpPr txBox="1">
            <a:spLocks/>
          </p:cNvSpPr>
          <p:nvPr/>
        </p:nvSpPr>
        <p:spPr bwMode="auto">
          <a:xfrm>
            <a:off x="5874327" y="1825803"/>
            <a:ext cx="6090395" cy="22908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struct instance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shorter initializer syntax</a:t>
            </a:r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new_years_eve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{12, 31};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24, .month= 1}; </a:t>
            </a:r>
            <a:endParaRPr lang="en-US" altLang="en-US" sz="1800" b="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1618A4-365A-1F4F-8D08-07CDD447482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7473" y="3736143"/>
            <a:ext cx="3935857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322-B4DE-2D44-B9A4-706140D893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8100D9B0-C81B-8DD2-E1E4-17FE8712D4E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92073" y="4812305"/>
            <a:ext cx="2748741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).month = 11;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B6519AE-7A5D-09A5-7A91-C603E461EB5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92073" y="5359318"/>
            <a:ext cx="2677809" cy="397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-&gt;month = 11;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A4B363-24C1-23A5-AF97-07E3853AC1DD}"/>
              </a:ext>
            </a:extLst>
          </p:cNvPr>
          <p:cNvGrpSpPr/>
          <p:nvPr/>
        </p:nvGrpSpPr>
        <p:grpSpPr>
          <a:xfrm>
            <a:off x="9819119" y="2292398"/>
            <a:ext cx="1613220" cy="742315"/>
            <a:chOff x="9819119" y="2292398"/>
            <a:chExt cx="1613220" cy="7423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42107-BA92-8EBB-79F9-F2AFA3EB7CBF}"/>
                </a:ext>
              </a:extLst>
            </p:cNvPr>
            <p:cNvSpPr txBox="1"/>
            <p:nvPr/>
          </p:nvSpPr>
          <p:spPr>
            <a:xfrm>
              <a:off x="10754384" y="266538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269433-3D68-B5B7-B841-5A2F67D47D58}"/>
                </a:ext>
              </a:extLst>
            </p:cNvPr>
            <p:cNvSpPr txBox="1"/>
            <p:nvPr/>
          </p:nvSpPr>
          <p:spPr>
            <a:xfrm>
              <a:off x="9819119" y="2663612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5BECF-6942-75F9-F016-BA564D7F1807}"/>
                </a:ext>
              </a:extLst>
            </p:cNvPr>
            <p:cNvSpPr txBox="1"/>
            <p:nvPr/>
          </p:nvSpPr>
          <p:spPr>
            <a:xfrm>
              <a:off x="9821910" y="2292398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AC011-4D11-F689-FAEB-D579A6B63982}"/>
                </a:ext>
              </a:extLst>
            </p:cNvPr>
            <p:cNvSpPr txBox="1"/>
            <p:nvPr/>
          </p:nvSpPr>
          <p:spPr>
            <a:xfrm>
              <a:off x="10754962" y="2296267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95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5" grpId="0" animBg="1"/>
      <p:bldP spid="6" grpId="0" animBg="1"/>
      <p:bldP spid="23" grpId="0"/>
      <p:bldP spid="24" grpId="0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68EA-E489-42EF-CC1A-27EDBD8E3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come….</a:t>
            </a:r>
          </a:p>
        </p:txBody>
      </p:sp>
    </p:spTree>
    <p:extLst>
      <p:ext uri="{BB962C8B-B14F-4D97-AF65-F5344CB8AC3E}">
        <p14:creationId xmlns:p14="http://schemas.microsoft.com/office/powerpoint/2010/main" val="3440995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DDD-86CD-9559-13E7-3E57EFC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763B-3CD9-86A6-3EE1-B73E57363BC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4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861277"/>
              </p:ext>
            </p:ext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424469" y="552164"/>
            <a:ext cx="7203247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(r2,"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("\n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s2: 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nr2:%s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7759247" y="704341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7D99-BD8F-5ABA-A831-1EE222B6C585}"/>
              </a:ext>
            </a:extLst>
          </p:cNvPr>
          <p:cNvSpPr txBox="1"/>
          <p:nvPr/>
        </p:nvSpPr>
        <p:spPr>
          <a:xfrm>
            <a:off x="542573" y="1273679"/>
            <a:ext cx="5376793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x[] = 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Word:One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Two Three;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j = 0;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(j &lt;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== ':')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break;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indent="-103188"/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Two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9181-9B68-07EF-4696-DE65D303B355}"/>
              </a:ext>
            </a:extLst>
          </p:cNvPr>
          <p:cNvGrpSpPr/>
          <p:nvPr/>
        </p:nvGrpSpPr>
        <p:grpSpPr>
          <a:xfrm>
            <a:off x="6324130" y="1273679"/>
            <a:ext cx="5250155" cy="4495308"/>
            <a:chOff x="6324130" y="1273679"/>
            <a:chExt cx="5250155" cy="44953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4130C-01E2-11CC-D80A-39A0838E762B}"/>
                </a:ext>
              </a:extLst>
            </p:cNvPr>
            <p:cNvSpPr txBox="1"/>
            <p:nvPr/>
          </p:nvSpPr>
          <p:spPr>
            <a:xfrm>
              <a:off x="6324130" y="1273679"/>
              <a:ext cx="5250155" cy="3662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x[] = "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Word:One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Two Three;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//or &amp;x[0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endPara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if (*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 == ':')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break;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indent="-103188"/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("%s\n",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One Two Three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5DFA4-A449-D8FD-CF7F-DC2378BBFCA3}"/>
                </a:ext>
              </a:extLst>
            </p:cNvPr>
            <p:cNvSpPr txBox="1"/>
            <p:nvPr/>
          </p:nvSpPr>
          <p:spPr>
            <a:xfrm>
              <a:off x="7093571" y="5399655"/>
              <a:ext cx="371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common way to use pointers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9817D6-AC45-8989-69F0-974A473FE4DD}"/>
              </a:ext>
            </a:extLst>
          </p:cNvPr>
          <p:cNvSpPr txBox="1"/>
          <p:nvPr/>
        </p:nvSpPr>
        <p:spPr>
          <a:xfrm>
            <a:off x="1162050" y="49432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force translation to pointers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2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7" y="406648"/>
            <a:ext cx="10515600" cy="508125"/>
          </a:xfrm>
        </p:spPr>
        <p:txBody>
          <a:bodyPr/>
          <a:lstStyle/>
          <a:p>
            <a:r>
              <a:rPr lang="en-US" dirty="0"/>
              <a:t>Output Parameters</a:t>
            </a:r>
            <a:br>
              <a:rPr lang="en-US" dirty="0"/>
            </a:br>
            <a:r>
              <a:rPr lang="en-US" dirty="0"/>
              <a:t>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625" y="914773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6996869" y="69864"/>
            <a:ext cx="5120506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char *, char **);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str[] = "string";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(&amp;x, str,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%s\n", x,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*p, char *cp, char **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*p += 1; </a:t>
            </a:r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cp + 1;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063544" y="1980645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5400000">
            <a:off x="9743323" y="3336541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F6B18-58A6-ABA9-A57B-3B412CCBEDF6}"/>
              </a:ext>
            </a:extLst>
          </p:cNvPr>
          <p:cNvSpPr txBox="1"/>
          <p:nvPr/>
        </p:nvSpPr>
        <p:spPr>
          <a:xfrm>
            <a:off x="8420559" y="5638835"/>
            <a:ext cx="126188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prints: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tring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97998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2839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50639</TotalTime>
  <Words>7720</Words>
  <Application>Microsoft Macintosh PowerPoint</Application>
  <PresentationFormat>Widescreen</PresentationFormat>
  <Paragraphs>1503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Arial Regular</vt:lpstr>
      <vt:lpstr>Calibri</vt:lpstr>
      <vt:lpstr>Consolas</vt:lpstr>
      <vt:lpstr>Courier</vt:lpstr>
      <vt:lpstr>Courier New</vt:lpstr>
      <vt:lpstr>Helvetica</vt:lpstr>
      <vt:lpstr>Menlo</vt:lpstr>
      <vt:lpstr>Symbol</vt:lpstr>
      <vt:lpstr>Wingdings</vt:lpstr>
      <vt:lpstr>Theme1</vt:lpstr>
      <vt:lpstr>PowerPoint Presentation</vt:lpstr>
      <vt:lpstr>C Precedence and Pointers</vt:lpstr>
      <vt:lpstr>Pointer Practice</vt:lpstr>
      <vt:lpstr>Pointer Practice</vt:lpstr>
      <vt:lpstr>Example of a hard-to-understand pointer statement</vt:lpstr>
      <vt:lpstr>Using Pointers to Traverse an array</vt:lpstr>
      <vt:lpstr>Passing Parameters – Call by Value Example</vt:lpstr>
      <vt:lpstr>Output Parameters (Mimics call by reference)</vt:lpstr>
      <vt:lpstr>Passing Arrays (Strings)</vt:lpstr>
      <vt:lpstr>Passing Arrays (Strings)</vt:lpstr>
      <vt:lpstr>Passing Arrays (Strings)</vt:lpstr>
      <vt:lpstr>Arrays As Parameters, Approach 1: Pass the size</vt:lpstr>
      <vt:lpstr>Arrays As Parameters, Approach 2: Use a sentinel element</vt:lpstr>
      <vt:lpstr>Copying Strings: Use the Sentinel; libc: strcpy(), strncpy()</vt:lpstr>
      <vt:lpstr>2D Arrays</vt:lpstr>
      <vt:lpstr>Array of Pointers: main() : argc, argv</vt:lpstr>
      <vt:lpstr>main() Command line arguments: argc, argv</vt:lpstr>
      <vt:lpstr>PA4: Creating a 2D Array of Mutable String Pointers </vt:lpstr>
      <vt:lpstr>strtol() and strtoul() examples of passing a pointer to a pointer</vt:lpstr>
      <vt:lpstr>strtol() and strtoul() examples of passing a pointer to a pointer</vt:lpstr>
      <vt:lpstr>String Literals (Read-Only) in Expressions</vt:lpstr>
      <vt:lpstr>String Literals, Mutable and Immutable arrays</vt:lpstr>
      <vt:lpstr>Be Careful with C Strings and Arrays of Chars</vt:lpstr>
      <vt:lpstr>Returning a Pointer To a Local Variable (Dangling Pointer) </vt:lpstr>
      <vt:lpstr>PowerPoint Presentation</vt:lpstr>
      <vt:lpstr>Pointer to Pointers (Double, Triple and … Indirection</vt:lpstr>
      <vt:lpstr>Pointers to Pointers to Pointers…. Rside Practice</vt:lpstr>
      <vt:lpstr>Pointers to Pointers to Pointers…. Rside Practice</vt:lpstr>
      <vt:lpstr>Pointers to Pointers to Pointers…. Lside Practice</vt:lpstr>
      <vt:lpstr>Process Memory Under Linux</vt:lpstr>
      <vt:lpstr>The Heap Memory Segment</vt:lpstr>
      <vt:lpstr>Heap Dynamic Memory Allocation Library Functions</vt:lpstr>
      <vt:lpstr>Use of Malloc</vt:lpstr>
      <vt:lpstr>Using and Freeing Heap Memory </vt:lpstr>
      <vt:lpstr>Mis-Use of Free()</vt:lpstr>
      <vt:lpstr>Heap Memory "Leaks"</vt:lpstr>
      <vt:lpstr>Dangling Pointers</vt:lpstr>
      <vt:lpstr>strdup(): Allocate Space and Copy a String</vt:lpstr>
      <vt:lpstr>Calloc()</vt:lpstr>
      <vt:lpstr>Realloc</vt:lpstr>
      <vt:lpstr>Heap Allocation Routine Summary</vt:lpstr>
      <vt:lpstr>PA5: getopt() usage- parsing command line Arguments</vt:lpstr>
      <vt:lpstr>getopt() sample</vt:lpstr>
      <vt:lpstr>Struct Variable Definitions</vt:lpstr>
      <vt:lpstr>Accessing members of a struct</vt:lpstr>
      <vt:lpstr>More to come….</vt:lpstr>
      <vt:lpstr>Extra Slides</vt:lpstr>
      <vt:lpstr>Pointer Array to Mutable Strings</vt:lpstr>
      <vt:lpstr>string buffer overflow: common security flaw</vt:lpstr>
      <vt:lpstr>strcpy() buffer overflow: over-write of an adjacent variable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2465</cp:revision>
  <cp:lastPrinted>2022-10-18T17:33:53Z</cp:lastPrinted>
  <dcterms:created xsi:type="dcterms:W3CDTF">2018-10-05T16:35:28Z</dcterms:created>
  <dcterms:modified xsi:type="dcterms:W3CDTF">2022-10-19T04:21:58Z</dcterms:modified>
  <cp:category/>
</cp:coreProperties>
</file>